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9" r:id="rId1"/>
  </p:sldMasterIdLst>
  <p:notesMasterIdLst>
    <p:notesMasterId r:id="rId11"/>
  </p:notesMasterIdLst>
  <p:handoutMasterIdLst>
    <p:handoutMasterId r:id="rId12"/>
  </p:handoutMasterIdLst>
  <p:sldIdLst>
    <p:sldId id="544" r:id="rId2"/>
    <p:sldId id="543" r:id="rId3"/>
    <p:sldId id="557" r:id="rId4"/>
    <p:sldId id="563" r:id="rId5"/>
    <p:sldId id="567" r:id="rId6"/>
    <p:sldId id="564" r:id="rId7"/>
    <p:sldId id="565" r:id="rId8"/>
    <p:sldId id="560" r:id="rId9"/>
    <p:sldId id="545" r:id="rId10"/>
  </p:sldIdLst>
  <p:sldSz cx="11522075" cy="6480175"/>
  <p:notesSz cx="6858000" cy="9144000"/>
  <p:custDataLst>
    <p:tags r:id="rId13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CF1"/>
    <a:srgbClr val="D80074"/>
    <a:srgbClr val="FECB00"/>
    <a:srgbClr val="DDDEAC"/>
    <a:srgbClr val="D90000"/>
    <a:srgbClr val="6BB324"/>
    <a:srgbClr val="E20074"/>
    <a:srgbClr val="E20000"/>
    <a:srgbClr val="992C99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2" autoAdjust="0"/>
    <p:restoredTop sz="96187" autoAdjust="0"/>
  </p:normalViewPr>
  <p:slideViewPr>
    <p:cSldViewPr snapToGrid="0" snapToObjects="1">
      <p:cViewPr varScale="1">
        <p:scale>
          <a:sx n="172" d="100"/>
          <a:sy n="172" d="100"/>
        </p:scale>
        <p:origin x="768" y="126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-4497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010" y="9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‹nº›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2"/>
          <a:srcRect r="60924"/>
          <a:stretch>
            <a:fillRect/>
          </a:stretch>
        </p:blipFill>
        <p:spPr bwMode="black"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2"/>
          <a:srcRect l="41258"/>
          <a:stretch>
            <a:fillRect/>
          </a:stretch>
        </p:blipFill>
        <p:spPr bwMode="black"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120"/>
            <a:ext cx="11522072" cy="6478766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120"/>
            <a:ext cx="11522069" cy="6478765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1524578" cy="6480175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2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2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30080" y="4562521"/>
            <a:ext cx="10872956" cy="1236246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eaLnBrk="1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eaLnBrk="1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eaLnBrk="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sp>
        <p:nvSpPr>
          <p:cNvPr id="4" name="CaixaDeTexto 3"/>
          <p:cNvSpPr txBox="1"/>
          <p:nvPr userDrawn="1"/>
        </p:nvSpPr>
        <p:spPr bwMode="gray">
          <a:xfrm>
            <a:off x="7679665" y="5798767"/>
            <a:ext cx="3517291" cy="28814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Transform. Simplify. Innovate. </a:t>
            </a:r>
            <a:r>
              <a:rPr lang="en-US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Your business matters!</a:t>
            </a:r>
            <a:endParaRPr lang="pt-BR" sz="14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2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3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3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" y="703"/>
            <a:ext cx="11522075" cy="6478767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" y="0"/>
            <a:ext cx="11522075" cy="6480175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120"/>
            <a:ext cx="11522069" cy="6478764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120"/>
            <a:ext cx="11522072" cy="647876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903265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61" name="Slide do think-cell" r:id="rId28" imgW="360" imgH="360" progId="TCLayout.ActiveDocument.1">
                  <p:embed/>
                </p:oleObj>
              </mc:Choice>
              <mc:Fallback>
                <p:oleObj name="Slide do think-cell" r:id="rId28" imgW="360" imgH="360" progId="TCLayout.ActiveDocument.1">
                  <p:embed/>
                  <p:pic>
                    <p:nvPicPr>
                      <p:cNvPr id="0" name="Picture 3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 rotWithShape="1">
          <a:blip r:embed="rId30"/>
          <a:srcRect r="66448" b="-19434"/>
          <a:stretch/>
        </p:blipFill>
        <p:spPr>
          <a:xfrm>
            <a:off x="324000" y="5911199"/>
            <a:ext cx="809061" cy="429965"/>
          </a:xfrm>
          <a:prstGeom prst="rect">
            <a:avLst/>
          </a:prstGeom>
        </p:spPr>
      </p:pic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9906329" y="5961600"/>
            <a:ext cx="828000" cy="27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4661144" y="5961600"/>
            <a:ext cx="5148000" cy="27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– Strictly confidential, Confidential, Internal –     Author/Presentation Topic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0836000" y="5961600"/>
            <a:ext cx="360000" cy="27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aixaDeTexto 8"/>
          <p:cNvSpPr txBox="1"/>
          <p:nvPr userDrawn="1"/>
        </p:nvSpPr>
        <p:spPr bwMode="gray">
          <a:xfrm>
            <a:off x="1083078" y="6068348"/>
            <a:ext cx="4135281" cy="25736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rgbClr val="D80074"/>
                </a:solidFill>
                <a:effectLst/>
                <a:latin typeface="+mj-lt"/>
                <a:ea typeface="+mn-ea"/>
                <a:cs typeface="+mn-cs"/>
              </a:rPr>
              <a:t>Transform. Simplify. Innovate. </a:t>
            </a:r>
            <a:r>
              <a:rPr lang="en-US" sz="1200" kern="1200" dirty="0">
                <a:solidFill>
                  <a:srgbClr val="D80074"/>
                </a:solidFill>
                <a:effectLst/>
                <a:latin typeface="+mj-lt"/>
                <a:ea typeface="+mn-ea"/>
                <a:cs typeface="+mn-cs"/>
              </a:rPr>
              <a:t>Your business matters!</a:t>
            </a:r>
            <a:endParaRPr lang="pt-BR" sz="1200" kern="1200" dirty="0">
              <a:solidFill>
                <a:srgbClr val="D80074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" TargetMode="External"/><Relationship Id="rId2" Type="http://schemas.openxmlformats.org/officeDocument/2006/relationships/hyperlink" Target="https://docs.python.org/3/library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17.png"/><Relationship Id="rId2" Type="http://schemas.openxmlformats.org/officeDocument/2006/relationships/tags" Target="../tags/tag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17.xml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tags" Target="../tags/tag8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png"/><Relationship Id="rId5" Type="http://schemas.openxmlformats.org/officeDocument/2006/relationships/image" Target="../media/image15.emf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25" y="1385114"/>
            <a:ext cx="5758798" cy="1379208"/>
          </a:xfrm>
          <a:prstGeom prst="rect">
            <a:avLst/>
          </a:prstGeom>
        </p:spPr>
      </p:pic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323852" y="4712843"/>
            <a:ext cx="9886689" cy="353687"/>
          </a:xfrm>
        </p:spPr>
        <p:txBody>
          <a:bodyPr/>
          <a:lstStyle/>
          <a:p>
            <a:r>
              <a:rPr lang="pt-BR" dirty="0"/>
              <a:t>Introdução à linguagem Python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61" y="324410"/>
            <a:ext cx="338184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0" y="3227895"/>
            <a:ext cx="5265140" cy="309294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Criada por Guido van </a:t>
            </a:r>
            <a:r>
              <a:rPr lang="pt-BR" sz="2000" dirty="0" err="1"/>
              <a:t>Rossum</a:t>
            </a:r>
            <a:r>
              <a:rPr lang="pt-BR" sz="2000" dirty="0"/>
              <a:t> em 1989;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Atualmente gerenciado pela Python Software Foundation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Licença de código aberto, compatível com GPL;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Interpretada - Ambiente Interativo;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Linguagem de altíssimo Nível (VHLL) 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Multiplataforma</a:t>
            </a:r>
            <a:r>
              <a:rPr lang="pt-BR" sz="2000" dirty="0"/>
              <a:t> – Windows, Linux/Unix, MAC OS X</a:t>
            </a:r>
            <a:endParaRPr lang="pt-BR" sz="1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44943"/>
            <a:ext cx="10058400" cy="20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utilizar python?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1" y="901482"/>
            <a:ext cx="10871999" cy="3507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Qualidade de Software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O código do Python foi projetado para ser legível, reutilizável e fácil manutenção.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Suporte para mecanismos de reutilização software, como Programação Orientada à Objetos (OOP).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Fácil aprendizado.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Produtividade no desenvolvimento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aumenta a produtividade do desenvolvedor.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Pouca quantidade de linhas código , se comparado com C++ e Java.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Redução na quantidade de linhas a serem analisadas para encontrar um erro encontrar ou dar manutenção no código.</a:t>
            </a:r>
          </a:p>
        </p:txBody>
      </p:sp>
    </p:spTree>
    <p:extLst>
      <p:ext uri="{BB962C8B-B14F-4D97-AF65-F5344CB8AC3E}">
        <p14:creationId xmlns:p14="http://schemas.microsoft.com/office/powerpoint/2010/main" val="25473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utilizar python?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1" y="1115596"/>
            <a:ext cx="10871999" cy="444272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Baterias incluídas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vem com uma grande uma grande coleção de funcionalidades (standard </a:t>
            </a:r>
            <a:r>
              <a:rPr lang="pt-BR" sz="2000" dirty="0" err="1"/>
              <a:t>standard</a:t>
            </a:r>
            <a:r>
              <a:rPr lang="pt-BR" sz="2000" dirty="0"/>
              <a:t> </a:t>
            </a:r>
            <a:r>
              <a:rPr lang="pt-BR" sz="2000" dirty="0" err="1"/>
              <a:t>library</a:t>
            </a:r>
            <a:r>
              <a:rPr lang="pt-BR" sz="2000" dirty="0"/>
              <a:t> </a:t>
            </a:r>
            <a:r>
              <a:rPr lang="pt-BR" sz="2000" dirty="0" err="1"/>
              <a:t>library</a:t>
            </a:r>
            <a:r>
              <a:rPr lang="pt-BR" sz="2000" dirty="0"/>
              <a:t> )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>
                <a:hlinkClick r:id="rId2"/>
              </a:rPr>
              <a:t>https://docs.python.org/3/library</a:t>
            </a:r>
            <a:endParaRPr lang="pt-BR" sz="2000" dirty="0"/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pode ser estendido com bibliotecas de terceiros 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Mais de 60.000 no Python </a:t>
            </a:r>
            <a:r>
              <a:rPr lang="pt-BR" sz="2000" dirty="0" err="1"/>
              <a:t>Package</a:t>
            </a:r>
            <a:r>
              <a:rPr lang="pt-BR" sz="2000" dirty="0"/>
              <a:t> Index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>
                <a:hlinkClick r:id="rId3"/>
              </a:rPr>
              <a:t>https://pypi.python.org/</a:t>
            </a: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Tipos são associados a objetos, não a variáveis;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normalmente opera em um nível muito mais alto de abstração;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As regras de sintaxe são simples;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Linguagem </a:t>
            </a:r>
            <a:r>
              <a:rPr lang="pt-BR" sz="2000" dirty="0" err="1"/>
              <a:t>tipada</a:t>
            </a:r>
            <a:r>
              <a:rPr lang="pt-BR" sz="2000" dirty="0"/>
              <a:t> dinamicamente, tornando o Python flexível;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3772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utilizar python?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1" y="1115596"/>
            <a:ext cx="10871999" cy="444272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Integração de componentes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permite comunicar com outras partes de uma aplicação, utilizando uma variedade de mecanismos de integração.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Cython</a:t>
            </a:r>
            <a:r>
              <a:rPr lang="pt-BR" sz="2000" dirty="0"/>
              <a:t> - C/C++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Jython</a:t>
            </a:r>
            <a:r>
              <a:rPr lang="pt-BR" sz="2000" dirty="0"/>
              <a:t> - Java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IronPython</a:t>
            </a:r>
            <a:r>
              <a:rPr lang="pt-BR" sz="2000" dirty="0"/>
              <a:t> - </a:t>
            </a:r>
            <a:r>
              <a:rPr lang="pt-BR" sz="2000" dirty="0" err="1"/>
              <a:t>.Net</a:t>
            </a:r>
            <a:endParaRPr lang="pt-BR" sz="2000" dirty="0"/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PyPy</a:t>
            </a:r>
            <a:r>
              <a:rPr lang="pt-BR" sz="2000" dirty="0"/>
              <a:t> - Python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for Delphi - Delphi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LunaticPython</a:t>
            </a:r>
            <a:r>
              <a:rPr lang="pt-BR" sz="2000" dirty="0"/>
              <a:t> - Lua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273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592" name="Objeto 139059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024"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ítulo 3"/>
          <p:cNvSpPr>
            <a:spLocks noGrp="1"/>
          </p:cNvSpPr>
          <p:nvPr>
            <p:ph type="title"/>
          </p:nvPr>
        </p:nvSpPr>
        <p:spPr>
          <a:xfrm>
            <a:off x="324000" y="252000"/>
            <a:ext cx="4499072" cy="504000"/>
          </a:xfrm>
        </p:spPr>
        <p:txBody>
          <a:bodyPr/>
          <a:lstStyle/>
          <a:p>
            <a:r>
              <a:rPr lang="pt-BR" dirty="0"/>
              <a:t>Crescimento do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612" y="1021524"/>
            <a:ext cx="6800850" cy="4095750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 bwMode="gray">
          <a:xfrm>
            <a:off x="2573536" y="3879265"/>
            <a:ext cx="6493268" cy="216135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pt-BR" sz="1800" dirty="0" err="1">
              <a:cs typeface="Arial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5" y="5289142"/>
            <a:ext cx="3082247" cy="6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592" name="Objeto 139059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043"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ítulo 3"/>
          <p:cNvSpPr>
            <a:spLocks noGrp="1"/>
          </p:cNvSpPr>
          <p:nvPr>
            <p:ph type="title"/>
          </p:nvPr>
        </p:nvSpPr>
        <p:spPr>
          <a:xfrm>
            <a:off x="324000" y="252000"/>
            <a:ext cx="4499072" cy="504000"/>
          </a:xfrm>
        </p:spPr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2" name="CaixaDeTexto 1"/>
          <p:cNvSpPr txBox="1"/>
          <p:nvPr/>
        </p:nvSpPr>
        <p:spPr bwMode="gray">
          <a:xfrm>
            <a:off x="406193" y="1916412"/>
            <a:ext cx="5238275" cy="26888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Back-</a:t>
            </a:r>
            <a:r>
              <a:rPr lang="pt-BR" sz="2000" b="1" dirty="0" err="1"/>
              <a:t>end</a:t>
            </a:r>
            <a:r>
              <a:rPr lang="pt-BR" sz="2000" b="1" dirty="0"/>
              <a:t> de sistemas </a:t>
            </a:r>
            <a:r>
              <a:rPr lang="pt-BR" sz="2000" b="1" dirty="0" err="1"/>
              <a:t>CRMs</a:t>
            </a:r>
            <a:r>
              <a:rPr lang="pt-BR" sz="2000" b="1" dirty="0"/>
              <a:t> e </a:t>
            </a:r>
            <a:r>
              <a:rPr lang="pt-BR" sz="2000" b="1" dirty="0" err="1"/>
              <a:t>ERPs</a:t>
            </a:r>
            <a:r>
              <a:rPr lang="pt-BR" sz="2000" b="1" dirty="0"/>
              <a:t>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Processamento pesado de efeitos especiais de filmes;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Soluções de análise de dados (Data </a:t>
            </a:r>
            <a:r>
              <a:rPr lang="pt-BR" sz="2000" b="1" dirty="0" err="1"/>
              <a:t>Analytics</a:t>
            </a:r>
            <a:r>
              <a:rPr lang="pt-BR" sz="2000" b="1" dirty="0"/>
              <a:t>);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Aprendizado de máquina (</a:t>
            </a:r>
            <a:r>
              <a:rPr lang="pt-BR" sz="2000" b="1" dirty="0" err="1"/>
              <a:t>Machine</a:t>
            </a:r>
            <a:r>
              <a:rPr lang="pt-BR" sz="2000" b="1" dirty="0"/>
              <a:t> Learning – ML);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Aplicações Desktop;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Aplicações Web;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 bwMode="gray">
          <a:xfrm>
            <a:off x="6538152" y="1911557"/>
            <a:ext cx="3616356" cy="26888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Big Data;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IOT;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Pesadas simulações de engenharia;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000" b="1" dirty="0" err="1"/>
              <a:t>Sistemas</a:t>
            </a:r>
            <a:r>
              <a:rPr lang="en-US" sz="2000" b="1" dirty="0"/>
              <a:t> </a:t>
            </a:r>
            <a:r>
              <a:rPr lang="en-US" sz="2000" b="1" dirty="0" err="1"/>
              <a:t>Operacionais</a:t>
            </a:r>
            <a:r>
              <a:rPr lang="en-US" sz="2000" b="1" dirty="0"/>
              <a:t>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000" b="1" dirty="0" err="1"/>
              <a:t>Prototipagem</a:t>
            </a:r>
            <a:r>
              <a:rPr lang="en-US" sz="2000" b="1" dirty="0"/>
              <a:t>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000" b="1" dirty="0"/>
              <a:t>Firmware;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805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592" name="Objeto 139059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080" name="Slide do think-cell" r:id="rId4" imgW="421" imgH="420" progId="TCLayout.ActiveDocument.1">
                  <p:embed/>
                </p:oleObj>
              </mc:Choice>
              <mc:Fallback>
                <p:oleObj name="Slide do think-cell" r:id="rId4" imgW="421" imgH="42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ítulo 3"/>
          <p:cNvSpPr>
            <a:spLocks noGrp="1"/>
          </p:cNvSpPr>
          <p:nvPr>
            <p:ph type="title"/>
          </p:nvPr>
        </p:nvSpPr>
        <p:spPr>
          <a:xfrm>
            <a:off x="324000" y="252000"/>
            <a:ext cx="10872000" cy="504000"/>
          </a:xfrm>
        </p:spPr>
        <p:txBody>
          <a:bodyPr/>
          <a:lstStyle/>
          <a:p>
            <a:r>
              <a:rPr lang="pt-BR" dirty="0"/>
              <a:t>Cases de sucesso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924674"/>
            <a:ext cx="1891577" cy="111326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3" y="1202636"/>
            <a:ext cx="1931790" cy="8208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60" y="756000"/>
            <a:ext cx="1618840" cy="12141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48" y="1152194"/>
            <a:ext cx="2743200" cy="9941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36" y="638296"/>
            <a:ext cx="1680801" cy="16808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8" y="2595657"/>
            <a:ext cx="3246634" cy="4271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55" y="2182313"/>
            <a:ext cx="1476409" cy="12264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30" y="3143660"/>
            <a:ext cx="1274363" cy="12743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14" y="1912037"/>
            <a:ext cx="2611680" cy="12908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12" y="4611220"/>
            <a:ext cx="2866490" cy="95758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32" y="3547661"/>
            <a:ext cx="1906080" cy="73002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7" y="3022846"/>
            <a:ext cx="2174022" cy="13527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2" y="4319037"/>
            <a:ext cx="1155467" cy="11554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561" y="4431085"/>
            <a:ext cx="1081749" cy="108174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18" y="4391706"/>
            <a:ext cx="1292074" cy="129207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69" y="3521205"/>
            <a:ext cx="2121394" cy="63747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43" y="4469417"/>
            <a:ext cx="1786821" cy="100508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93" y="2347001"/>
            <a:ext cx="2236864" cy="63750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19" y="3402643"/>
            <a:ext cx="2063966" cy="6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3094" y="2747287"/>
            <a:ext cx="3436493" cy="715106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6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3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2&quot;&gt;&lt;elem m_fUsage=&quot;1.00000000000000000000E+000&quot;&gt;&lt;m_msothmcolidx val=&quot;0&quot;/&gt;&lt;m_rgb r=&quot;dd&quot; g=&quot;de&quot; b=&quot;ac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b1&quot; g=&quot;dc&quot; b=&quot;f1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EN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347</Words>
  <Application>Microsoft Office PowerPoint</Application>
  <PresentationFormat>Personalizar</PresentationFormat>
  <Paragraphs>59</Paragraphs>
  <Slides>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Arial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EN</vt:lpstr>
      <vt:lpstr>Slide do think-cell</vt:lpstr>
      <vt:lpstr>Apresentação do PowerPoint</vt:lpstr>
      <vt:lpstr>introdução</vt:lpstr>
      <vt:lpstr>Por que utilizar python?</vt:lpstr>
      <vt:lpstr>Por que utilizar python?</vt:lpstr>
      <vt:lpstr>Por que utilizar python?</vt:lpstr>
      <vt:lpstr>Crescimento do uso</vt:lpstr>
      <vt:lpstr>aplicações</vt:lpstr>
      <vt:lpstr>Cases de sucesso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CHARTPOOL 16:9 EN</dc:title>
  <dc:creator/>
  <cp:lastModifiedBy/>
  <cp:revision>541</cp:revision>
  <dcterms:created xsi:type="dcterms:W3CDTF">2015-03-23T08:44:00Z</dcterms:created>
  <dcterms:modified xsi:type="dcterms:W3CDTF">2022-08-24T15:45:15Z</dcterms:modified>
</cp:coreProperties>
</file>